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313502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19" d="100"/>
          <a:sy n="19" d="100"/>
        </p:scale>
        <p:origin x="-1818" y="-324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919310" y="2814321"/>
            <a:ext cx="26660477" cy="5991860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26459" y="2814321"/>
            <a:ext cx="79444213" cy="59918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26457" y="16388081"/>
            <a:ext cx="53052343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27442" y="16388081"/>
            <a:ext cx="53052347" cy="4634484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CBE83-0AF5-4294-81EC-E4B6D6A3F9A5}" type="datetimeFigureOut">
              <a:rPr lang="en-US" smtClean="0"/>
              <a:pPr/>
              <a:t>1/11/2014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5C4F4-353D-4723-BF13-6011095C7A5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502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313502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31350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3135020" rtl="0" eaLnBrk="1" latinLnBrk="0" hangingPunct="1">
        <a:spcBef>
          <a:spcPct val="20000"/>
        </a:spcBef>
        <a:buFont typeface="Arial" pitchFamily="34" charset="0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3135020" rtl="0" eaLnBrk="1" latinLnBrk="0" hangingPunct="1">
        <a:spcBef>
          <a:spcPct val="20000"/>
        </a:spcBef>
        <a:buFont typeface="Arial" pitchFamily="34" charset="0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3135020" rtl="0" eaLnBrk="1" latinLnBrk="0" hangingPunct="1">
        <a:spcBef>
          <a:spcPct val="20000"/>
        </a:spcBef>
        <a:buFont typeface="Arial" pitchFamily="34" charset="0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313502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0" Type="http://schemas.openxmlformats.org/officeDocument/2006/relationships/image" Target="../media/image18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23774400" y="457200"/>
            <a:ext cx="0" cy="2103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144000" y="228600"/>
            <a:ext cx="1463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Texture Mapping 3D Models of Indoor Environment with Noisy Camera Poses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0" y="2362200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Peter Cheng, Michael Anderson, Stewart He, </a:t>
            </a:r>
            <a:r>
              <a:rPr lang="en-US" sz="3200" dirty="0" err="1" smtClean="0">
                <a:solidFill>
                  <a:schemeClr val="tx2"/>
                </a:solidFill>
              </a:rPr>
              <a:t>Avideh</a:t>
            </a:r>
            <a:r>
              <a:rPr lang="en-US" sz="3200" dirty="0" smtClean="0">
                <a:solidFill>
                  <a:schemeClr val="tx2"/>
                </a:solidFill>
              </a:rPr>
              <a:t> </a:t>
            </a:r>
            <a:r>
              <a:rPr lang="en-US" sz="3200" dirty="0" err="1" smtClean="0">
                <a:solidFill>
                  <a:schemeClr val="tx2"/>
                </a:solidFill>
              </a:rPr>
              <a:t>Zakhor</a:t>
            </a:r>
            <a:endParaRPr lang="en-US" sz="3200" dirty="0" smtClean="0">
              <a:solidFill>
                <a:schemeClr val="tx2"/>
              </a:solidFill>
            </a:endParaRPr>
          </a:p>
          <a:p>
            <a:pPr algn="ctr"/>
            <a:r>
              <a:rPr lang="en-US" sz="3200" dirty="0" smtClean="0">
                <a:solidFill>
                  <a:schemeClr val="tx2"/>
                </a:solidFill>
              </a:rPr>
              <a:t>Video and Image Processing Lab - UC Berkeley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0" y="457200"/>
            <a:ext cx="0" cy="2103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287000" y="39624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System Layout</a:t>
            </a:r>
            <a:endParaRPr lang="en-US" sz="3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0287000" y="1009786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81000" y="65926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Data Acquisition System</a:t>
            </a:r>
            <a:endParaRPr lang="en-US" sz="3600" dirty="0"/>
          </a:p>
        </p:txBody>
      </p:sp>
      <p:pic>
        <p:nvPicPr>
          <p:cNvPr id="1026" name="Picture 2" descr="https://raw2.github.com/petercheng00/researchPapers/master/spie2014/backpackC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6705600"/>
            <a:ext cx="3276600" cy="2808514"/>
          </a:xfrm>
          <a:prstGeom prst="rect">
            <a:avLst/>
          </a:prstGeom>
          <a:noFill/>
        </p:spPr>
      </p:pic>
      <p:sp>
        <p:nvSpPr>
          <p:cNvPr id="110" name="TextBox 109"/>
          <p:cNvSpPr txBox="1"/>
          <p:nvPr/>
        </p:nvSpPr>
        <p:spPr>
          <a:xfrm>
            <a:off x="381000" y="9753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Geometry Partitioning</a:t>
            </a:r>
            <a:endParaRPr lang="en-US" sz="3600" dirty="0"/>
          </a:p>
        </p:txBody>
      </p:sp>
      <p:sp>
        <p:nvSpPr>
          <p:cNvPr id="111" name="TextBox 110"/>
          <p:cNvSpPr txBox="1"/>
          <p:nvPr/>
        </p:nvSpPr>
        <p:spPr>
          <a:xfrm>
            <a:off x="381000" y="12801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Selection</a:t>
            </a:r>
            <a:endParaRPr lang="en-US" sz="3600" dirty="0"/>
          </a:p>
        </p:txBody>
      </p:sp>
      <p:pic>
        <p:nvPicPr>
          <p:cNvPr id="1028" name="Picture 4" descr="https://raw2.github.com/petercheng00/researchPapers/master/spie2014/geomdeskwire_cr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0190339"/>
            <a:ext cx="1676400" cy="2382661"/>
          </a:xfrm>
          <a:prstGeom prst="rect">
            <a:avLst/>
          </a:prstGeom>
          <a:noFill/>
        </p:spPr>
      </p:pic>
      <p:pic>
        <p:nvPicPr>
          <p:cNvPr id="1030" name="Picture 6" descr="https://raw2.github.com/petercheng00/researchPapers/master/spie2014/geomdeskregions_cro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45102" y="10195738"/>
            <a:ext cx="1670298" cy="2377262"/>
          </a:xfrm>
          <a:prstGeom prst="rect">
            <a:avLst/>
          </a:prstGeom>
          <a:noFill/>
        </p:spPr>
      </p:pic>
      <p:pic>
        <p:nvPicPr>
          <p:cNvPr id="1032" name="Picture 8" descr="https://raw2.github.com/petercheng00/researchPapers/master/spie2014/scoringFunctio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09280" y="13182600"/>
            <a:ext cx="2448920" cy="2057400"/>
          </a:xfrm>
          <a:prstGeom prst="rect">
            <a:avLst/>
          </a:prstGeom>
          <a:noFill/>
        </p:spPr>
      </p:pic>
      <p:sp>
        <p:nvSpPr>
          <p:cNvPr id="115" name="TextBox 114"/>
          <p:cNvSpPr txBox="1"/>
          <p:nvPr/>
        </p:nvSpPr>
        <p:spPr>
          <a:xfrm>
            <a:off x="24003000" y="6858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Alignment</a:t>
            </a:r>
            <a:endParaRPr lang="en-US" sz="3600" dirty="0"/>
          </a:p>
        </p:txBody>
      </p:sp>
      <p:pic>
        <p:nvPicPr>
          <p:cNvPr id="116" name="Picture 115" descr="spie flowchart poster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9112" y="3962400"/>
            <a:ext cx="9020175" cy="579120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5069800" y="42672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Pairwise</a:t>
            </a:r>
            <a:r>
              <a:rPr lang="en-US" sz="3600" dirty="0" smtClean="0"/>
              <a:t> Feature Matching</a:t>
            </a:r>
            <a:endParaRPr lang="en-US" sz="3600" dirty="0"/>
          </a:p>
        </p:txBody>
      </p:sp>
      <p:sp>
        <p:nvSpPr>
          <p:cNvPr id="119" name="TextBox 118"/>
          <p:cNvSpPr txBox="1"/>
          <p:nvPr/>
        </p:nvSpPr>
        <p:spPr>
          <a:xfrm>
            <a:off x="25069800" y="1371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Occlusion Removal</a:t>
            </a:r>
            <a:endParaRPr lang="en-US" sz="36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5069800" y="7086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Least Squares Solution</a:t>
            </a:r>
            <a:endParaRPr lang="en-US" sz="3600" dirty="0"/>
          </a:p>
        </p:txBody>
      </p:sp>
      <p:sp>
        <p:nvSpPr>
          <p:cNvPr id="121" name="TextBox 120"/>
          <p:cNvSpPr txBox="1"/>
          <p:nvPr/>
        </p:nvSpPr>
        <p:spPr>
          <a:xfrm>
            <a:off x="24079200" y="96406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Composition</a:t>
            </a:r>
            <a:endParaRPr lang="en-US" sz="3600" dirty="0"/>
          </a:p>
        </p:txBody>
      </p:sp>
      <p:sp>
        <p:nvSpPr>
          <p:cNvPr id="122" name="TextBox 121"/>
          <p:cNvSpPr txBox="1"/>
          <p:nvPr/>
        </p:nvSpPr>
        <p:spPr>
          <a:xfrm>
            <a:off x="25069800" y="105550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Cached Tiles</a:t>
            </a:r>
            <a:endParaRPr lang="en-US" sz="3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25069800" y="137554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Shortest Path</a:t>
            </a:r>
            <a:endParaRPr lang="en-US" sz="3600" dirty="0"/>
          </a:p>
        </p:txBody>
      </p:sp>
      <p:sp>
        <p:nvSpPr>
          <p:cNvPr id="124" name="TextBox 123"/>
          <p:cNvSpPr txBox="1"/>
          <p:nvPr/>
        </p:nvSpPr>
        <p:spPr>
          <a:xfrm>
            <a:off x="24079200" y="17011471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Exposure Compensation and Blending</a:t>
            </a:r>
            <a:endParaRPr lang="en-US" sz="3600" dirty="0"/>
          </a:p>
        </p:txBody>
      </p:sp>
      <p:sp>
        <p:nvSpPr>
          <p:cNvPr id="127" name="TextBox 126"/>
          <p:cNvSpPr txBox="1"/>
          <p:nvPr/>
        </p:nvSpPr>
        <p:spPr>
          <a:xfrm>
            <a:off x="381000" y="6096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Texture Mapping Overview</a:t>
            </a:r>
            <a:endParaRPr lang="en-US" sz="3600" dirty="0"/>
          </a:p>
        </p:txBody>
      </p:sp>
      <p:sp>
        <p:nvSpPr>
          <p:cNvPr id="130" name="TextBox 129"/>
          <p:cNvSpPr txBox="1"/>
          <p:nvPr/>
        </p:nvSpPr>
        <p:spPr>
          <a:xfrm>
            <a:off x="914400" y="1295400"/>
            <a:ext cx="708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Goal:</a:t>
            </a:r>
          </a:p>
          <a:p>
            <a:pPr marL="342900" lvl="1"/>
            <a:r>
              <a:rPr lang="en-US" sz="1800" dirty="0" smtClean="0"/>
              <a:t>Given approximate surface geometry and images with noisy camera poses, produce a realistic textured 3d model</a:t>
            </a:r>
          </a:p>
          <a:p>
            <a:endParaRPr lang="en-US" sz="1800" dirty="0" smtClean="0"/>
          </a:p>
          <a:p>
            <a:r>
              <a:rPr lang="en-US" sz="1800" dirty="0" smtClean="0"/>
              <a:t>Motivation: </a:t>
            </a:r>
          </a:p>
          <a:p>
            <a:pPr marL="347663" lvl="1"/>
            <a:r>
              <a:rPr lang="en-US" sz="1800" dirty="0" smtClean="0"/>
              <a:t>Provide accurate 3d visualizations of interior spaces for applications such as remodeling or virtual walkthrough generation. </a:t>
            </a:r>
            <a:endParaRPr lang="en-US" sz="1800" dirty="0"/>
          </a:p>
        </p:txBody>
      </p:sp>
      <p:sp>
        <p:nvSpPr>
          <p:cNvPr id="133" name="TextBox 132"/>
          <p:cNvSpPr txBox="1"/>
          <p:nvPr/>
        </p:nvSpPr>
        <p:spPr>
          <a:xfrm>
            <a:off x="381000" y="34684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System Process</a:t>
            </a:r>
            <a:endParaRPr lang="en-US" sz="3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914400" y="4140875"/>
            <a:ext cx="7391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Acquire (noisy) geometry and image data from a variety of sensors mounted upon an ambulatory backpack platform.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Partition geometry into spatially consistent regions, and acquire a set of candidate images for each region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Refine camera poses by detecting linear matches between images and geometry, as well as </a:t>
            </a:r>
            <a:r>
              <a:rPr lang="en-US" sz="1800" dirty="0" err="1" smtClean="0"/>
              <a:t>pairwise</a:t>
            </a:r>
            <a:r>
              <a:rPr lang="en-US" sz="1800" dirty="0" smtClean="0"/>
              <a:t> feature matches in images alone.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Composite images onto each region using either a tile-based or a shortest-path method, followed by exposure compensation and blending</a:t>
            </a:r>
            <a:endParaRPr lang="en-US" sz="18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429000" y="3657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(See center panel)</a:t>
            </a:r>
            <a:endParaRPr lang="en-US" sz="1800" dirty="0"/>
          </a:p>
        </p:txBody>
      </p:sp>
      <p:sp>
        <p:nvSpPr>
          <p:cNvPr id="154" name="TextBox 153"/>
          <p:cNvSpPr txBox="1"/>
          <p:nvPr/>
        </p:nvSpPr>
        <p:spPr>
          <a:xfrm>
            <a:off x="914400" y="7216676"/>
            <a:ext cx="449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CAD diagram of backpack system is shown to the right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IMUs and laser scanners are used to localize backpack and generate point cloud of surrounding environment, though results are noisy [Liu et. al. 2010]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Side-facing fisheye cameras provide source imagery for texturing</a:t>
            </a:r>
            <a:endParaRPr lang="en-US" sz="1800" dirty="0"/>
          </a:p>
        </p:txBody>
      </p:sp>
      <p:sp>
        <p:nvSpPr>
          <p:cNvPr id="156" name="TextBox 155"/>
          <p:cNvSpPr txBox="1"/>
          <p:nvPr/>
        </p:nvSpPr>
        <p:spPr>
          <a:xfrm>
            <a:off x="914400" y="10354270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Models can be textured faster by splitting environment geometry into regions for independent processing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Triangular mesh is generated from point cloud. [Sanchez 2012, Turner 2012, Turner 2013]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Triangles are merged with coplanar neighbors, and then clustered spatially by relative orientation. </a:t>
            </a:r>
            <a:endParaRPr lang="en-US" sz="1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914400" y="13411200"/>
            <a:ext cx="457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To texture each geometrical </a:t>
            </a:r>
            <a:r>
              <a:rPr lang="en-US" sz="1800" dirty="0" smtClean="0"/>
              <a:t>region, </a:t>
            </a:r>
            <a:r>
              <a:rPr lang="en-US" sz="1800" dirty="0" smtClean="0"/>
              <a:t>we first obtain </a:t>
            </a:r>
            <a:r>
              <a:rPr lang="en-US" sz="1800" dirty="0" smtClean="0"/>
              <a:t>a set of images with good viewing </a:t>
            </a:r>
            <a:r>
              <a:rPr lang="en-US" sz="1800" dirty="0" smtClean="0"/>
              <a:t>poses for that region</a:t>
            </a:r>
            <a:endParaRPr lang="en-US" sz="18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We desire a set of images that together cover the entire region, and provide high resolution imagery for the region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800" dirty="0" smtClean="0"/>
              <a:t>Split each region into rectangular tiles, and for each tile, find </a:t>
            </a:r>
            <a:r>
              <a:rPr lang="en-US" sz="1800" dirty="0" smtClean="0"/>
              <a:t>the image that has the best viewing angle and distance to that tile. This can be quantified by maximizing the function:</a:t>
            </a:r>
            <a:endParaRPr lang="en-US" sz="1800" dirty="0" smtClean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/>
        </p:nvGraphicFramePr>
        <p:xfrm>
          <a:off x="5820287" y="15621000"/>
          <a:ext cx="2396613" cy="1143000"/>
        </p:xfrm>
        <a:graphic>
          <a:graphicData uri="http://schemas.openxmlformats.org/presentationml/2006/ole">
            <p:oleObj spid="_x0000_s1026" name="Equation" r:id="rId8" imgW="825480" imgH="393480" progId="Equation.3">
              <p:embed/>
            </p:oleObj>
          </a:graphicData>
        </a:graphic>
      </p:graphicFrame>
      <p:pic>
        <p:nvPicPr>
          <p:cNvPr id="1027" name="Picture 3" descr="C:\Users\Peter\Documents\GitHub\researchPapers\spie2014\allunshifted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257800" y="18288000"/>
            <a:ext cx="2895600" cy="1032544"/>
          </a:xfrm>
          <a:prstGeom prst="rect">
            <a:avLst/>
          </a:prstGeom>
          <a:noFill/>
        </p:spPr>
      </p:pic>
      <p:pic>
        <p:nvPicPr>
          <p:cNvPr id="2" name="Picture 4" descr="C:\Users\Peter\Documents\GitHub\researchPapers\spie2014\allshifted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34000" y="19583400"/>
            <a:ext cx="2819400" cy="1005372"/>
          </a:xfrm>
          <a:prstGeom prst="rect">
            <a:avLst/>
          </a:prstGeom>
          <a:noFill/>
        </p:spPr>
      </p:pic>
      <p:pic>
        <p:nvPicPr>
          <p:cNvPr id="1029" name="Picture 5" descr="C:\Users\Peter\Documents\GitHub\researchPapers\spie2014\occlusiondiagra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124406" y="1905000"/>
            <a:ext cx="3184394" cy="1981200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381000" y="16651069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Image </a:t>
            </a:r>
            <a:r>
              <a:rPr lang="en-US" sz="3600" dirty="0" smtClean="0"/>
              <a:t>Alignment</a:t>
            </a:r>
            <a:endParaRPr lang="en-US" sz="3600" dirty="0"/>
          </a:p>
        </p:txBody>
      </p:sp>
      <p:sp>
        <p:nvSpPr>
          <p:cNvPr id="39" name="TextBox 38"/>
          <p:cNvSpPr txBox="1"/>
          <p:nvPr/>
        </p:nvSpPr>
        <p:spPr>
          <a:xfrm>
            <a:off x="914400" y="17297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Linear Geometry Alignment</a:t>
            </a:r>
            <a:endParaRPr lang="en-US" sz="3600" dirty="0"/>
          </a:p>
        </p:txBody>
      </p:sp>
      <p:pic>
        <p:nvPicPr>
          <p:cNvPr id="3" name="Picture 6" descr="C:\Users\Peter\Documents\GitHub\researchPapers\spie2014\assets\matches2.jpg"/>
          <p:cNvPicPr>
            <a:picLocks noChangeAspect="1" noChangeArrowheads="1"/>
          </p:cNvPicPr>
          <p:nvPr/>
        </p:nvPicPr>
        <p:blipFill>
          <a:blip r:embed="rId12" cstate="print"/>
          <a:srcRect l="2372" t="9130" r="2820" b="4246"/>
          <a:stretch>
            <a:fillRect/>
          </a:stretch>
        </p:blipFill>
        <p:spPr bwMode="auto">
          <a:xfrm>
            <a:off x="28901464" y="5410201"/>
            <a:ext cx="4016936" cy="1447800"/>
          </a:xfrm>
          <a:prstGeom prst="rect">
            <a:avLst/>
          </a:prstGeom>
          <a:noFill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13" cstate="print"/>
          <a:srcRect l="3370" t="32292" r="1565" b="20833"/>
          <a:stretch>
            <a:fillRect/>
          </a:stretch>
        </p:blipFill>
        <p:spPr bwMode="auto">
          <a:xfrm>
            <a:off x="28520493" y="14706600"/>
            <a:ext cx="439790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 descr="C:\Users\Peter\Documents\GitHub\researchPapers\masters\body\exposureDiff1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9947857" y="18745200"/>
            <a:ext cx="2970543" cy="1417759"/>
          </a:xfrm>
          <a:prstGeom prst="rect">
            <a:avLst/>
          </a:prstGeom>
          <a:noFill/>
        </p:spPr>
      </p:pic>
      <p:pic>
        <p:nvPicPr>
          <p:cNvPr id="1034" name="Picture 10" descr="C:\Users\Peter\Documents\GitHub\researchPapers\masters\body\exposureDiff2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0204229" y="20345400"/>
            <a:ext cx="2714171" cy="1295400"/>
          </a:xfrm>
          <a:prstGeom prst="rect">
            <a:avLst/>
          </a:prstGeom>
          <a:noFill/>
        </p:spPr>
      </p:pic>
      <p:pic>
        <p:nvPicPr>
          <p:cNvPr id="1035" name="Picture 11" descr="C:\Users\Peter\Documents\GitHub\researchPapers\masters\body\results_swarm_3_2d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9829800" y="10972800"/>
            <a:ext cx="4063999" cy="2286000"/>
          </a:xfrm>
          <a:prstGeom prst="rect">
            <a:avLst/>
          </a:prstGeom>
          <a:noFill/>
        </p:spPr>
      </p:pic>
      <p:pic>
        <p:nvPicPr>
          <p:cNvPr id="1036" name="Picture 12" descr="C:\Users\Peter\Documents\GitHub\researchPapers\masters\body\threestoryfull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4020800" y="11049000"/>
            <a:ext cx="4776100" cy="2734195"/>
          </a:xfrm>
          <a:prstGeom prst="rect">
            <a:avLst/>
          </a:prstGeom>
          <a:noFill/>
        </p:spPr>
      </p:pic>
      <p:pic>
        <p:nvPicPr>
          <p:cNvPr id="1037" name="Picture 13" descr="C:\Users\Peter\Documents\GitHub\researchPapers\masters\body\houston2d1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4401800" y="13944600"/>
            <a:ext cx="4221480" cy="2638425"/>
          </a:xfrm>
          <a:prstGeom prst="rect">
            <a:avLst/>
          </a:prstGeom>
          <a:noFill/>
        </p:spPr>
      </p:pic>
      <p:pic>
        <p:nvPicPr>
          <p:cNvPr id="1038" name="Picture 14" descr="C:\Users\Peter\Documents\GitHub\researchPapers\masters\body\bhh1.bmp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9753600" y="14097000"/>
            <a:ext cx="4191000" cy="2619375"/>
          </a:xfrm>
          <a:prstGeom prst="rect">
            <a:avLst/>
          </a:prstGeom>
          <a:noFill/>
        </p:spPr>
      </p:pic>
      <p:pic>
        <p:nvPicPr>
          <p:cNvPr id="1039" name="Picture 15" descr="C:\Users\Peter\Documents\GitHub\researchPapers\masters\body\coryf2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9431000" y="11506200"/>
            <a:ext cx="4255602" cy="1914525"/>
          </a:xfrm>
          <a:prstGeom prst="rect">
            <a:avLst/>
          </a:prstGeom>
          <a:noFill/>
        </p:spPr>
      </p:pic>
      <p:pic>
        <p:nvPicPr>
          <p:cNvPr id="1040" name="Picture 16" descr="C:\Users\Peter\Documents\GitHub\researchPapers\masters\body\results_p15_2d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18889133" y="13944600"/>
            <a:ext cx="4428067" cy="2490788"/>
          </a:xfrm>
          <a:prstGeom prst="rect">
            <a:avLst/>
          </a:prstGeom>
          <a:noFill/>
        </p:spPr>
      </p:pic>
      <p:pic>
        <p:nvPicPr>
          <p:cNvPr id="1041" name="Picture 17" descr="C:\Users\Peter\Documents\GitHub\researchPapers\spie2014\houston3_2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9982200" y="17678400"/>
            <a:ext cx="4344677" cy="2443881"/>
          </a:xfrm>
          <a:prstGeom prst="rect">
            <a:avLst/>
          </a:prstGeom>
          <a:noFill/>
        </p:spPr>
      </p:pic>
      <p:pic>
        <p:nvPicPr>
          <p:cNvPr id="1042" name="Picture 18" descr="C:\Users\Peter\Documents\GitHub\researchPapers\spie2014\bhh3d2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4554200" y="17678400"/>
            <a:ext cx="4191000" cy="2619375"/>
          </a:xfrm>
          <a:prstGeom prst="rect">
            <a:avLst/>
          </a:prstGeom>
          <a:noFill/>
        </p:spPr>
      </p:pic>
      <p:pic>
        <p:nvPicPr>
          <p:cNvPr id="1043" name="Picture 19" descr="C:\Users\Peter\Documents\GitHub\researchPapers\spie2014\office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8973800" y="17678400"/>
            <a:ext cx="4058907" cy="26157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363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Microsoft Equation 3.0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Trubbis</dc:creator>
  <cp:lastModifiedBy>Peter</cp:lastModifiedBy>
  <cp:revision>58</cp:revision>
  <dcterms:created xsi:type="dcterms:W3CDTF">2013-01-14T01:51:55Z</dcterms:created>
  <dcterms:modified xsi:type="dcterms:W3CDTF">2014-01-12T07:31:17Z</dcterms:modified>
</cp:coreProperties>
</file>